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57" r:id="rId3"/>
    <p:sldId id="258" r:id="rId4"/>
    <p:sldId id="279" r:id="rId5"/>
    <p:sldId id="280" r:id="rId6"/>
    <p:sldId id="281" r:id="rId7"/>
    <p:sldId id="270" r:id="rId8"/>
    <p:sldId id="273" r:id="rId9"/>
    <p:sldId id="274" r:id="rId10"/>
    <p:sldId id="271" r:id="rId11"/>
    <p:sldId id="272" r:id="rId12"/>
    <p:sldId id="282" r:id="rId13"/>
    <p:sldId id="278" r:id="rId14"/>
    <p:sldId id="283" r:id="rId15"/>
    <p:sldId id="284" r:id="rId16"/>
    <p:sldId id="285" r:id="rId17"/>
    <p:sldId id="286" r:id="rId18"/>
    <p:sldId id="287" r:id="rId19"/>
    <p:sldId id="291" r:id="rId20"/>
    <p:sldId id="288" r:id="rId21"/>
    <p:sldId id="289" r:id="rId22"/>
    <p:sldId id="290"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1404"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FE7F33-2322-4D47-92C5-BDF079D4C26E}" type="datetimeFigureOut">
              <a:rPr lang="pt-BR" smtClean="0"/>
              <a:t>31/08/2016</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6DDCE3-E483-44ED-BB43-1D9176DEA819}" type="slidenum">
              <a:rPr lang="pt-BR" smtClean="0"/>
              <a:t>‹nº›</a:t>
            </a:fld>
            <a:endParaRPr lang="pt-BR" dirty="0"/>
          </a:p>
        </p:txBody>
      </p:sp>
    </p:spTree>
    <p:extLst>
      <p:ext uri="{BB962C8B-B14F-4D97-AF65-F5344CB8AC3E}">
        <p14:creationId xmlns:p14="http://schemas.microsoft.com/office/powerpoint/2010/main" val="658379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F679E-2551-43AB-90F8-85E320B440F5}" type="datetimeFigureOut">
              <a:rPr lang="pt-BR" smtClean="0"/>
              <a:t>31/08/2016</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0CA5D5-EFA7-4175-BF21-8F743A57C036}" type="slidenum">
              <a:rPr lang="pt-BR" smtClean="0"/>
              <a:t>‹nº›</a:t>
            </a:fld>
            <a:endParaRPr lang="pt-BR" dirty="0"/>
          </a:p>
        </p:txBody>
      </p:sp>
    </p:spTree>
    <p:extLst>
      <p:ext uri="{BB962C8B-B14F-4D97-AF65-F5344CB8AC3E}">
        <p14:creationId xmlns:p14="http://schemas.microsoft.com/office/powerpoint/2010/main" val="1933999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981200" y="1764094"/>
            <a:ext cx="8229600" cy="2309327"/>
          </a:xfrm>
        </p:spPr>
        <p:txBody>
          <a:bodyPr anchor="b">
            <a:normAutofit/>
          </a:bodyPr>
          <a:lstStyle>
            <a:lvl1pPr algn="ctr">
              <a:defRPr sz="6600">
                <a:solidFill>
                  <a:schemeClr val="bg1"/>
                </a:solidFill>
                <a:effectLst>
                  <a:outerShdw blurRad="63500" algn="ctr" rotWithShape="0">
                    <a:prstClr val="black">
                      <a:alpha val="25000"/>
                    </a:prstClr>
                  </a:outerShdw>
                </a:effectLst>
              </a:defRPr>
            </a:lvl1pPr>
          </a:lstStyle>
          <a:p>
            <a:r>
              <a:rPr lang="pt-BR"/>
              <a:t>Clique para editar o título mestre</a:t>
            </a:r>
            <a:endParaRPr lang="pt-BR" dirty="0"/>
          </a:p>
        </p:txBody>
      </p:sp>
      <p:sp>
        <p:nvSpPr>
          <p:cNvPr id="3" name="Subtítulo 2"/>
          <p:cNvSpPr>
            <a:spLocks noGrp="1"/>
          </p:cNvSpPr>
          <p:nvPr>
            <p:ph type="subTitle" idx="1"/>
          </p:nvPr>
        </p:nvSpPr>
        <p:spPr>
          <a:xfrm>
            <a:off x="1981200" y="4213380"/>
            <a:ext cx="8229600" cy="1208314"/>
          </a:xfrm>
        </p:spPr>
        <p:txBody>
          <a:bodyPr>
            <a:normAutofit/>
          </a:bodyPr>
          <a:lstStyle>
            <a:lvl1pPr marL="0" indent="0" algn="ctr">
              <a:spcBef>
                <a:spcPts val="1200"/>
              </a:spcBef>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Tree>
    <p:extLst>
      <p:ext uri="{BB962C8B-B14F-4D97-AF65-F5344CB8AC3E}">
        <p14:creationId xmlns:p14="http://schemas.microsoft.com/office/powerpoint/2010/main" val="148833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31538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666415" y="365125"/>
            <a:ext cx="1234440" cy="5811838"/>
          </a:xfrm>
        </p:spPr>
        <p:txBody>
          <a:bodyPr vert="eaVert"/>
          <a:lstStyle>
            <a:lvl1pPr>
              <a:defRPr/>
            </a:lvl1pPr>
          </a:lstStyle>
          <a:p>
            <a:r>
              <a:rPr lang="pt-BR"/>
              <a:t>Clique para editar o título mestre</a:t>
            </a:r>
            <a:endParaRPr lang="pt-BR" dirty="0"/>
          </a:p>
        </p:txBody>
      </p:sp>
      <p:sp>
        <p:nvSpPr>
          <p:cNvPr id="3" name="Espaço Reservado para Texto Vertical 2"/>
          <p:cNvSpPr>
            <a:spLocks noGrp="1"/>
          </p:cNvSpPr>
          <p:nvPr>
            <p:ph type="body" orient="vert" idx="1"/>
          </p:nvPr>
        </p:nvSpPr>
        <p:spPr>
          <a:xfrm>
            <a:off x="1295399" y="365125"/>
            <a:ext cx="7991475"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1908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112424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6492332"/>
            <a:ext cx="12188952" cy="365668"/>
          </a:xfrm>
          <a:prstGeom prst="rect">
            <a:avLst/>
          </a:prstGeom>
        </p:spPr>
      </p:pic>
      <p:sp>
        <p:nvSpPr>
          <p:cNvPr id="2" name="Título 1"/>
          <p:cNvSpPr>
            <a:spLocks noGrp="1"/>
          </p:cNvSpPr>
          <p:nvPr>
            <p:ph type="title"/>
          </p:nvPr>
        </p:nvSpPr>
        <p:spPr>
          <a:xfrm>
            <a:off x="1981200" y="1764094"/>
            <a:ext cx="8229600" cy="2309327"/>
          </a:xfrm>
        </p:spPr>
        <p:txBody>
          <a:bodyPr anchor="b">
            <a:normAutofit/>
          </a:bodyPr>
          <a:lstStyle>
            <a:lvl1pPr algn="ctr">
              <a:defRPr sz="4800"/>
            </a:lvl1pPr>
          </a:lstStyle>
          <a:p>
            <a:r>
              <a:rPr lang="pt-BR"/>
              <a:t>Clique para editar o título mestre</a:t>
            </a:r>
            <a:endParaRPr lang="pt-BR" dirty="0"/>
          </a:p>
        </p:txBody>
      </p:sp>
      <p:sp>
        <p:nvSpPr>
          <p:cNvPr id="3" name="Espaço Reservado para Texto 2"/>
          <p:cNvSpPr>
            <a:spLocks noGrp="1"/>
          </p:cNvSpPr>
          <p:nvPr>
            <p:ph type="body" idx="1"/>
          </p:nvPr>
        </p:nvSpPr>
        <p:spPr>
          <a:xfrm>
            <a:off x="1981200" y="4213380"/>
            <a:ext cx="8229600" cy="1208314"/>
          </a:xfrm>
        </p:spPr>
        <p:txBody>
          <a:bodyPr/>
          <a:lstStyle>
            <a:lvl1pPr marL="0" indent="0" algn="ctr">
              <a:spcBef>
                <a:spcPts val="1200"/>
              </a:spcBef>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Tree>
    <p:extLst>
      <p:ext uri="{BB962C8B-B14F-4D97-AF65-F5344CB8AC3E}">
        <p14:creationId xmlns:p14="http://schemas.microsoft.com/office/powerpoint/2010/main" val="18091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Conteúdo 2"/>
          <p:cNvSpPr>
            <a:spLocks noGrp="1"/>
          </p:cNvSpPr>
          <p:nvPr>
            <p:ph sz="half" idx="1"/>
          </p:nvPr>
        </p:nvSpPr>
        <p:spPr>
          <a:xfrm>
            <a:off x="1295400" y="1943100"/>
            <a:ext cx="4572000" cy="4233861"/>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Conteúdo 3"/>
          <p:cNvSpPr>
            <a:spLocks noGrp="1"/>
          </p:cNvSpPr>
          <p:nvPr>
            <p:ph sz="half" idx="2"/>
          </p:nvPr>
        </p:nvSpPr>
        <p:spPr>
          <a:xfrm>
            <a:off x="6324600" y="1943100"/>
            <a:ext cx="4572000" cy="4233861"/>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12904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Texto 2"/>
          <p:cNvSpPr>
            <a:spLocks noGrp="1"/>
          </p:cNvSpPr>
          <p:nvPr>
            <p:ph type="body" idx="1"/>
          </p:nvPr>
        </p:nvSpPr>
        <p:spPr>
          <a:xfrm>
            <a:off x="1298448" y="1776066"/>
            <a:ext cx="4572000" cy="722280"/>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1298448" y="2565919"/>
            <a:ext cx="4572000" cy="3606282"/>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Texto 4"/>
          <p:cNvSpPr>
            <a:spLocks noGrp="1"/>
          </p:cNvSpPr>
          <p:nvPr>
            <p:ph type="body" sz="quarter" idx="3"/>
          </p:nvPr>
        </p:nvSpPr>
        <p:spPr>
          <a:xfrm>
            <a:off x="6327648" y="1776066"/>
            <a:ext cx="4572000" cy="722280"/>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327648" y="2565919"/>
            <a:ext cx="4572000" cy="3606282"/>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380300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pt-BR" dirty="0"/>
          </a:p>
        </p:txBody>
      </p:sp>
      <p:sp>
        <p:nvSpPr>
          <p:cNvPr id="3" name="Espaço Reservado para Data 2"/>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370442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266076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12648" y="1981200"/>
            <a:ext cx="4114800" cy="1828800"/>
          </a:xfrm>
        </p:spPr>
        <p:txBody>
          <a:bodyPr anchor="b"/>
          <a:lstStyle>
            <a:lvl1pPr>
              <a:defRPr sz="3200"/>
            </a:lvl1pPr>
          </a:lstStyle>
          <a:p>
            <a:r>
              <a:rPr lang="pt-BR"/>
              <a:t>Clique para editar o título mestre</a:t>
            </a:r>
            <a:endParaRPr lang="pt-BR" dirty="0"/>
          </a:p>
        </p:txBody>
      </p:sp>
      <p:sp>
        <p:nvSpPr>
          <p:cNvPr id="3" name="Espaço Reservado para Conteúdo 2"/>
          <p:cNvSpPr>
            <a:spLocks noGrp="1"/>
          </p:cNvSpPr>
          <p:nvPr>
            <p:ph idx="1"/>
          </p:nvPr>
        </p:nvSpPr>
        <p:spPr>
          <a:xfrm>
            <a:off x="5181600" y="685800"/>
            <a:ext cx="640080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Texto 3"/>
          <p:cNvSpPr>
            <a:spLocks noGrp="1"/>
          </p:cNvSpPr>
          <p:nvPr>
            <p:ph type="body" sz="half" idx="2"/>
          </p:nvPr>
        </p:nvSpPr>
        <p:spPr>
          <a:xfrm>
            <a:off x="609600" y="3943441"/>
            <a:ext cx="4114800" cy="18288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A732A7D7-D560-4C43-B6F2-A7996CE5C9B9}" type="datetimeFigureOut">
              <a:rPr lang="pt-BR" smtClean="0"/>
              <a:t>31/08/2016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8E41E28F-C526-4978-8D63-D21257ECD59D}" type="slidenum">
              <a:rPr lang="pt-BR" smtClean="0"/>
              <a:t>‹nº›</a:t>
            </a:fld>
            <a:endParaRPr lang="pt-BR" dirty="0"/>
          </a:p>
        </p:txBody>
      </p:sp>
    </p:spTree>
    <p:extLst>
      <p:ext uri="{BB962C8B-B14F-4D97-AF65-F5344CB8AC3E}">
        <p14:creationId xmlns:p14="http://schemas.microsoft.com/office/powerpoint/2010/main" val="40866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12648" y="1984248"/>
            <a:ext cx="4114800" cy="1828800"/>
          </a:xfrm>
        </p:spPr>
        <p:txBody>
          <a:bodyPr anchor="b"/>
          <a:lstStyle>
            <a:lvl1pPr>
              <a:defRPr sz="3200"/>
            </a:lvl1pPr>
          </a:lstStyle>
          <a:p>
            <a:r>
              <a:rPr lang="pt-BR"/>
              <a:t>Clique para editar o título mestre</a:t>
            </a:r>
            <a:endParaRPr lang="pt-BR" dirty="0"/>
          </a:p>
        </p:txBody>
      </p:sp>
      <p:sp>
        <p:nvSpPr>
          <p:cNvPr id="3" name="Espaço Reservado para Imagem 2"/>
          <p:cNvSpPr>
            <a:spLocks noGrp="1"/>
          </p:cNvSpPr>
          <p:nvPr>
            <p:ph type="pic" idx="1"/>
          </p:nvPr>
        </p:nvSpPr>
        <p:spPr>
          <a:xfrm>
            <a:off x="5797419" y="457200"/>
            <a:ext cx="5943600" cy="5943600"/>
          </a:xfrm>
        </p:spPr>
        <p:txBody>
          <a:bodyPr>
            <a:normAutofit/>
          </a:bodyPr>
          <a:lstStyle>
            <a:lvl1pPr marL="0" indent="0" algn="ctr">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pt-BR" dirty="0"/>
          </a:p>
        </p:txBody>
      </p:sp>
      <p:sp>
        <p:nvSpPr>
          <p:cNvPr id="4" name="Espaço Reservado para Texto 3"/>
          <p:cNvSpPr>
            <a:spLocks noGrp="1"/>
          </p:cNvSpPr>
          <p:nvPr>
            <p:ph type="body" sz="half" idx="2"/>
          </p:nvPr>
        </p:nvSpPr>
        <p:spPr>
          <a:xfrm>
            <a:off x="612648" y="3941064"/>
            <a:ext cx="411480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Tree>
    <p:extLst>
      <p:ext uri="{BB962C8B-B14F-4D97-AF65-F5344CB8AC3E}">
        <p14:creationId xmlns:p14="http://schemas.microsoft.com/office/powerpoint/2010/main" val="231621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1295400" y="365125"/>
            <a:ext cx="9601200" cy="1235075"/>
          </a:xfrm>
          <a:prstGeom prst="rect">
            <a:avLst/>
          </a:prstGeom>
        </p:spPr>
        <p:txBody>
          <a:bodyPr vert="horz" lIns="91440" tIns="45720" rIns="91440" bIns="45720" rtlCol="0" anchor="b">
            <a:normAutofit/>
          </a:bodyPr>
          <a:lstStyle/>
          <a:p>
            <a:r>
              <a:rPr lang="pt-BR" dirty="0"/>
              <a:t>Clique para editar o título mestre</a:t>
            </a:r>
          </a:p>
        </p:txBody>
      </p:sp>
      <p:sp>
        <p:nvSpPr>
          <p:cNvPr id="3" name="Espaço Reservado para Texto 2"/>
          <p:cNvSpPr>
            <a:spLocks noGrp="1"/>
          </p:cNvSpPr>
          <p:nvPr>
            <p:ph type="body" idx="1"/>
          </p:nvPr>
        </p:nvSpPr>
        <p:spPr>
          <a:xfrm>
            <a:off x="1295400" y="1943100"/>
            <a:ext cx="9601200" cy="4229100"/>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501741" y="6397368"/>
            <a:ext cx="1147665" cy="233266"/>
          </a:xfrm>
          <a:prstGeom prst="rect">
            <a:avLst/>
          </a:prstGeom>
        </p:spPr>
        <p:txBody>
          <a:bodyPr vert="horz" lIns="91440" tIns="45720" rIns="91440" bIns="45720" rtlCol="0" anchor="ctr"/>
          <a:lstStyle>
            <a:lvl1pPr algn="r">
              <a:defRPr sz="800">
                <a:solidFill>
                  <a:schemeClr val="tx1"/>
                </a:solidFill>
              </a:defRPr>
            </a:lvl1pPr>
          </a:lstStyle>
          <a:p>
            <a:fld id="{A732A7D7-D560-4C43-B6F2-A7996CE5C9B9}" type="datetimeFigureOut">
              <a:rPr lang="pt-BR" smtClean="0"/>
              <a:pPr/>
              <a:t>31/08/2016</a:t>
            </a:fld>
            <a:endParaRPr lang="pt-BR" dirty="0"/>
          </a:p>
        </p:txBody>
      </p:sp>
      <p:sp>
        <p:nvSpPr>
          <p:cNvPr id="5" name="Espaço Reservado para Rodapé 4"/>
          <p:cNvSpPr>
            <a:spLocks noGrp="1"/>
          </p:cNvSpPr>
          <p:nvPr>
            <p:ph type="ftr" sz="quarter" idx="3"/>
          </p:nvPr>
        </p:nvSpPr>
        <p:spPr>
          <a:xfrm>
            <a:off x="1295400" y="6397368"/>
            <a:ext cx="4800600" cy="233266"/>
          </a:xfrm>
          <a:prstGeom prst="rect">
            <a:avLst/>
          </a:prstGeom>
        </p:spPr>
        <p:txBody>
          <a:bodyPr vert="horz" lIns="91440" tIns="45720" rIns="91440" bIns="45720" rtlCol="0" anchor="ctr"/>
          <a:lstStyle>
            <a:lvl1pPr algn="l">
              <a:defRPr sz="800">
                <a:solidFill>
                  <a:schemeClr val="tx1"/>
                </a:solidFill>
              </a:defRPr>
            </a:lvl1pPr>
          </a:lstStyle>
          <a:p>
            <a:endParaRPr lang="pt-BR" dirty="0"/>
          </a:p>
        </p:txBody>
      </p:sp>
      <p:sp>
        <p:nvSpPr>
          <p:cNvPr id="6" name="Espaço Reservado para Número de Slide 5"/>
          <p:cNvSpPr>
            <a:spLocks noGrp="1"/>
          </p:cNvSpPr>
          <p:nvPr>
            <p:ph type="sldNum" sz="quarter" idx="4"/>
          </p:nvPr>
        </p:nvSpPr>
        <p:spPr>
          <a:xfrm>
            <a:off x="9797142" y="6397368"/>
            <a:ext cx="1099457" cy="233266"/>
          </a:xfrm>
          <a:prstGeom prst="rect">
            <a:avLst/>
          </a:prstGeom>
        </p:spPr>
        <p:txBody>
          <a:bodyPr vert="horz" lIns="91440" tIns="45720" rIns="91440" bIns="45720" rtlCol="0" anchor="ctr"/>
          <a:lstStyle>
            <a:lvl1pPr algn="r">
              <a:defRPr sz="800">
                <a:solidFill>
                  <a:schemeClr val="tx1"/>
                </a:solidFill>
              </a:defRPr>
            </a:lvl1pPr>
          </a:lstStyle>
          <a:p>
            <a:fld id="{8E41E28F-C526-4978-8D63-D21257ECD59D}" type="slidenum">
              <a:rPr lang="pt-BR" smtClean="0"/>
              <a:pPr/>
              <a:t>‹nº›</a:t>
            </a:fld>
            <a:endParaRPr lang="pt-BR" dirty="0"/>
          </a:p>
        </p:txBody>
      </p:sp>
    </p:spTree>
    <p:extLst>
      <p:ext uri="{BB962C8B-B14F-4D97-AF65-F5344CB8AC3E}">
        <p14:creationId xmlns:p14="http://schemas.microsoft.com/office/powerpoint/2010/main" val="554194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77517" y="2491409"/>
            <a:ext cx="10985679" cy="1536808"/>
          </a:xfrm>
        </p:spPr>
        <p:txBody>
          <a:bodyPr>
            <a:noAutofit/>
          </a:bodyPr>
          <a:lstStyle/>
          <a:p>
            <a:pPr>
              <a:spcBef>
                <a:spcPts val="0"/>
              </a:spcBef>
            </a:pPr>
            <a:r>
              <a:rPr lang="pt-BR" sz="4800" dirty="0">
                <a:solidFill>
                  <a:schemeClr val="tx2"/>
                </a:solidFill>
                <a:effectLst>
                  <a:outerShdw blurRad="63500" algn="ctr">
                    <a:prstClr val="black">
                      <a:alpha val="25000"/>
                    </a:prstClr>
                  </a:outerShdw>
                </a:effectLst>
              </a:rPr>
              <a:t>CIAF – Sistema de Controle de Informações  na Área da Fisioterapia</a:t>
            </a:r>
            <a:endParaRPr lang="pt-BR" sz="4800" b="0" i="0" dirty="0">
              <a:solidFill>
                <a:schemeClr val="tx2"/>
              </a:solidFill>
              <a:effectLst>
                <a:outerShdw blurRad="63500" algn="ctr">
                  <a:prstClr val="black">
                    <a:alpha val="25000"/>
                  </a:prstClr>
                </a:outerShdw>
              </a:effectLst>
              <a:latin typeface="Times New Roman"/>
            </a:endParaRPr>
          </a:p>
        </p:txBody>
      </p:sp>
      <p:sp>
        <p:nvSpPr>
          <p:cNvPr id="3" name="Subtítulo 2"/>
          <p:cNvSpPr>
            <a:spLocks noGrp="1"/>
          </p:cNvSpPr>
          <p:nvPr>
            <p:ph type="subTitle" idx="1"/>
          </p:nvPr>
        </p:nvSpPr>
        <p:spPr>
          <a:xfrm>
            <a:off x="7752521" y="5632173"/>
            <a:ext cx="4227444" cy="907774"/>
          </a:xfrm>
        </p:spPr>
        <p:txBody>
          <a:bodyPr>
            <a:normAutofit/>
          </a:bodyPr>
          <a:lstStyle/>
          <a:p>
            <a:pPr marL="0" indent="0" algn="l">
              <a:lnSpc>
                <a:spcPct val="100000"/>
              </a:lnSpc>
              <a:spcBef>
                <a:spcPts val="1200"/>
              </a:spcBef>
              <a:buNone/>
            </a:pPr>
            <a:r>
              <a:rPr lang="pt-BR" sz="2000" b="0" i="0" dirty="0">
                <a:solidFill>
                  <a:schemeClr val="tx2"/>
                </a:solidFill>
              </a:rPr>
              <a:t>Aline Sieczko e Maritza Fernanda </a:t>
            </a:r>
          </a:p>
          <a:p>
            <a:pPr marL="0" indent="0" algn="l">
              <a:lnSpc>
                <a:spcPct val="100000"/>
              </a:lnSpc>
              <a:spcBef>
                <a:spcPts val="1200"/>
              </a:spcBef>
              <a:buNone/>
            </a:pPr>
            <a:r>
              <a:rPr lang="pt-BR" sz="2000" dirty="0">
                <a:solidFill>
                  <a:schemeClr val="tx2"/>
                </a:solidFill>
              </a:rPr>
              <a:t>Orientador: Wagner Rodrigo Weinert</a:t>
            </a:r>
            <a:endParaRPr lang="pt-BR" sz="2000" b="0" i="0" dirty="0">
              <a:solidFill>
                <a:schemeClr val="tx2"/>
              </a:solidFill>
            </a:endParaRP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540" y="217807"/>
            <a:ext cx="901147" cy="1207087"/>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225" y="217808"/>
            <a:ext cx="1457739" cy="1297388"/>
          </a:xfrm>
          <a:prstGeom prst="rect">
            <a:avLst/>
          </a:prstGeom>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2553" y="195027"/>
            <a:ext cx="1004880" cy="1384851"/>
          </a:xfrm>
          <a:prstGeom prst="rect">
            <a:avLst/>
          </a:prstGeom>
        </p:spPr>
      </p:pic>
    </p:spTree>
    <p:extLst>
      <p:ext uri="{BB962C8B-B14F-4D97-AF65-F5344CB8AC3E}">
        <p14:creationId xmlns:p14="http://schemas.microsoft.com/office/powerpoint/2010/main" val="320369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6161" y="365125"/>
            <a:ext cx="10050439" cy="1235075"/>
          </a:xfrm>
        </p:spPr>
        <p:txBody>
          <a:bodyPr/>
          <a:lstStyle/>
          <a:p>
            <a:r>
              <a:rPr lang="pt-BR" dirty="0"/>
              <a:t>DIFERENCIAL</a:t>
            </a:r>
          </a:p>
        </p:txBody>
      </p:sp>
      <p:sp>
        <p:nvSpPr>
          <p:cNvPr id="3" name="Espaço Reservado para Conteúdo 2"/>
          <p:cNvSpPr>
            <a:spLocks noGrp="1"/>
          </p:cNvSpPr>
          <p:nvPr>
            <p:ph idx="1"/>
          </p:nvPr>
        </p:nvSpPr>
        <p:spPr>
          <a:xfrm>
            <a:off x="846161" y="1943100"/>
            <a:ext cx="10495129" cy="4229100"/>
          </a:xfrm>
        </p:spPr>
        <p:txBody>
          <a:bodyPr/>
          <a:lstStyle/>
          <a:p>
            <a:pPr>
              <a:lnSpc>
                <a:spcPct val="150000"/>
              </a:lnSpc>
            </a:pPr>
            <a:r>
              <a:rPr lang="pt-BR" sz="3000" dirty="0">
                <a:solidFill>
                  <a:schemeClr val="tx2"/>
                </a:solidFill>
              </a:rPr>
              <a:t>Existem sistemas que tratam das necessidades da área de saúde, porém não se tem conhecimento de algo especifico na área de desenvolvimento motor que corresponda as necessidades do posto de saúde de Pontal do Paraná. </a:t>
            </a:r>
          </a:p>
          <a:p>
            <a:endParaRPr lang="pt-BR" dirty="0"/>
          </a:p>
          <a:p>
            <a:endParaRPr lang="pt-BR" dirty="0"/>
          </a:p>
        </p:txBody>
      </p:sp>
    </p:spTree>
    <p:extLst>
      <p:ext uri="{BB962C8B-B14F-4D97-AF65-F5344CB8AC3E}">
        <p14:creationId xmlns:p14="http://schemas.microsoft.com/office/powerpoint/2010/main" val="176683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Modelagem do Sistema</a:t>
            </a:r>
          </a:p>
        </p:txBody>
      </p:sp>
    </p:spTree>
    <p:extLst>
      <p:ext uri="{BB962C8B-B14F-4D97-AF65-F5344CB8AC3E}">
        <p14:creationId xmlns:p14="http://schemas.microsoft.com/office/powerpoint/2010/main" val="202711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1091" y="0"/>
            <a:ext cx="6880910" cy="6858000"/>
          </a:xfrm>
        </p:spPr>
      </p:pic>
      <p:sp>
        <p:nvSpPr>
          <p:cNvPr id="6" name="Título 1"/>
          <p:cNvSpPr>
            <a:spLocks noGrp="1"/>
          </p:cNvSpPr>
          <p:nvPr>
            <p:ph type="title"/>
          </p:nvPr>
        </p:nvSpPr>
        <p:spPr>
          <a:xfrm>
            <a:off x="1224311" y="1565312"/>
            <a:ext cx="3785011" cy="2309327"/>
          </a:xfrm>
        </p:spPr>
        <p:txBody>
          <a:bodyPr/>
          <a:lstStyle/>
          <a:p>
            <a:r>
              <a:rPr lang="pt-BR" dirty="0"/>
              <a:t>Caso de Uso</a:t>
            </a:r>
          </a:p>
        </p:txBody>
      </p:sp>
    </p:spTree>
    <p:extLst>
      <p:ext uri="{BB962C8B-B14F-4D97-AF65-F5344CB8AC3E}">
        <p14:creationId xmlns:p14="http://schemas.microsoft.com/office/powerpoint/2010/main" val="8037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415929" y="2809461"/>
            <a:ext cx="4593393" cy="943077"/>
          </a:xfrm>
        </p:spPr>
        <p:txBody>
          <a:bodyPr/>
          <a:lstStyle/>
          <a:p>
            <a:r>
              <a:rPr lang="pt-BR" dirty="0"/>
              <a:t>Diagrama de Classe</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9322" y="-52777"/>
            <a:ext cx="7182675" cy="6910777"/>
          </a:xfrm>
        </p:spPr>
      </p:pic>
    </p:spTree>
    <p:extLst>
      <p:ext uri="{BB962C8B-B14F-4D97-AF65-F5344CB8AC3E}">
        <p14:creationId xmlns:p14="http://schemas.microsoft.com/office/powerpoint/2010/main" val="261195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1224311" y="1565312"/>
            <a:ext cx="4593393" cy="2309327"/>
          </a:xfrm>
        </p:spPr>
        <p:txBody>
          <a:bodyPr/>
          <a:lstStyle/>
          <a:p>
            <a:r>
              <a:rPr lang="pt-BR" dirty="0"/>
              <a:t>Modelo Relacional</a:t>
            </a:r>
          </a:p>
        </p:txBody>
      </p:sp>
      <p:pic>
        <p:nvPicPr>
          <p:cNvPr id="7" name="Espaço Reservado para Conteúdo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62918" y="0"/>
            <a:ext cx="6229082" cy="6864704"/>
          </a:xfrm>
        </p:spPr>
      </p:pic>
    </p:spTree>
    <p:extLst>
      <p:ext uri="{BB962C8B-B14F-4D97-AF65-F5344CB8AC3E}">
        <p14:creationId xmlns:p14="http://schemas.microsoft.com/office/powerpoint/2010/main" val="19771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Tela do sistema</a:t>
            </a:r>
            <a:endParaRPr lang="pt-BR" dirty="0"/>
          </a:p>
        </p:txBody>
      </p:sp>
    </p:spTree>
    <p:extLst>
      <p:ext uri="{BB962C8B-B14F-4D97-AF65-F5344CB8AC3E}">
        <p14:creationId xmlns:p14="http://schemas.microsoft.com/office/powerpoint/2010/main" val="28964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4943358" y="0"/>
            <a:ext cx="2305283" cy="682580"/>
          </a:xfrm>
        </p:spPr>
        <p:txBody>
          <a:bodyPr/>
          <a:lstStyle/>
          <a:p>
            <a:r>
              <a:rPr lang="pt-BR" dirty="0" smtClean="0"/>
              <a:t>Tela </a:t>
            </a:r>
            <a:r>
              <a:rPr lang="pt-BR" dirty="0" err="1" smtClean="0"/>
              <a:t>Login</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880"/>
            <a:ext cx="12192000" cy="5962120"/>
          </a:xfrm>
          <a:prstGeom prst="rect">
            <a:avLst/>
          </a:prstGeom>
        </p:spPr>
      </p:pic>
    </p:spTree>
    <p:extLst>
      <p:ext uri="{BB962C8B-B14F-4D97-AF65-F5344CB8AC3E}">
        <p14:creationId xmlns:p14="http://schemas.microsoft.com/office/powerpoint/2010/main" val="383639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2990"/>
            <a:ext cx="12209675" cy="5935010"/>
          </a:xfrm>
          <a:prstGeom prst="rect">
            <a:avLst/>
          </a:prstGeom>
        </p:spPr>
      </p:pic>
      <p:sp>
        <p:nvSpPr>
          <p:cNvPr id="5" name="Título 1"/>
          <p:cNvSpPr>
            <a:spLocks noGrp="1"/>
          </p:cNvSpPr>
          <p:nvPr>
            <p:ph type="title"/>
          </p:nvPr>
        </p:nvSpPr>
        <p:spPr>
          <a:xfrm>
            <a:off x="3986388" y="115911"/>
            <a:ext cx="4236898" cy="682580"/>
          </a:xfrm>
        </p:spPr>
        <p:txBody>
          <a:bodyPr>
            <a:normAutofit fontScale="90000"/>
          </a:bodyPr>
          <a:lstStyle/>
          <a:p>
            <a:r>
              <a:rPr lang="pt-BR" dirty="0" smtClean="0"/>
              <a:t>Tela Inicial após </a:t>
            </a:r>
            <a:r>
              <a:rPr lang="pt-BR" dirty="0" err="1" smtClean="0"/>
              <a:t>Logado</a:t>
            </a:r>
            <a:endParaRPr lang="pt-BR" dirty="0"/>
          </a:p>
        </p:txBody>
      </p:sp>
    </p:spTree>
    <p:extLst>
      <p:ext uri="{BB962C8B-B14F-4D97-AF65-F5344CB8AC3E}">
        <p14:creationId xmlns:p14="http://schemas.microsoft.com/office/powerpoint/2010/main" val="48457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4582684" y="109470"/>
            <a:ext cx="3022897" cy="682580"/>
          </a:xfrm>
        </p:spPr>
        <p:txBody>
          <a:bodyPr>
            <a:normAutofit fontScale="90000"/>
          </a:bodyPr>
          <a:lstStyle/>
          <a:p>
            <a:r>
              <a:rPr lang="pt-BR" dirty="0" smtClean="0"/>
              <a:t>Tela Menu ADM</a:t>
            </a:r>
            <a:endParaRPr lang="pt-BR" dirty="0"/>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 y="920839"/>
            <a:ext cx="12195734" cy="5937161"/>
          </a:xfrm>
          <a:prstGeom prst="rect">
            <a:avLst/>
          </a:prstGeom>
        </p:spPr>
      </p:pic>
    </p:spTree>
    <p:extLst>
      <p:ext uri="{BB962C8B-B14F-4D97-AF65-F5344CB8AC3E}">
        <p14:creationId xmlns:p14="http://schemas.microsoft.com/office/powerpoint/2010/main" val="31816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0" y="2915455"/>
            <a:ext cx="2572246" cy="1027089"/>
          </a:xfrm>
        </p:spPr>
        <p:txBody>
          <a:bodyPr>
            <a:normAutofit fontScale="90000"/>
          </a:bodyPr>
          <a:lstStyle/>
          <a:p>
            <a:r>
              <a:rPr lang="pt-BR" dirty="0" smtClean="0"/>
              <a:t>Tela Cadastro Paciente</a:t>
            </a:r>
            <a:endParaRPr lang="pt-BR" dirty="0"/>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246" y="0"/>
            <a:ext cx="9619754" cy="6858000"/>
          </a:xfrm>
          <a:prstGeom prst="rect">
            <a:avLst/>
          </a:prstGeom>
        </p:spPr>
      </p:pic>
    </p:spTree>
    <p:extLst>
      <p:ext uri="{BB962C8B-B14F-4D97-AF65-F5344CB8AC3E}">
        <p14:creationId xmlns:p14="http://schemas.microsoft.com/office/powerpoint/2010/main" val="414426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3457" y="365125"/>
            <a:ext cx="10023143" cy="1235075"/>
          </a:xfrm>
        </p:spPr>
        <p:txBody>
          <a:bodyPr>
            <a:normAutofit/>
          </a:bodyPr>
          <a:lstStyle/>
          <a:p>
            <a:pPr algn="l" defTabSz="914400">
              <a:spcBef>
                <a:spcPts val="0"/>
              </a:spcBef>
              <a:buNone/>
            </a:pPr>
            <a:r>
              <a:rPr lang="pt-BR" sz="3600" b="0" i="0" dirty="0">
                <a:solidFill>
                  <a:srgbClr val="852367"/>
                </a:solidFill>
                <a:latin typeface="Times New Roman"/>
                <a:ea typeface="+mj-ea"/>
                <a:cs typeface="+mj-cs"/>
              </a:rPr>
              <a:t>INTRODUÇÃO</a:t>
            </a:r>
          </a:p>
        </p:txBody>
      </p:sp>
      <p:sp>
        <p:nvSpPr>
          <p:cNvPr id="3" name="Espaço Reservado para Conteúdo 2"/>
          <p:cNvSpPr>
            <a:spLocks noGrp="1"/>
          </p:cNvSpPr>
          <p:nvPr>
            <p:ph idx="1"/>
          </p:nvPr>
        </p:nvSpPr>
        <p:spPr>
          <a:xfrm>
            <a:off x="873457" y="1903343"/>
            <a:ext cx="10481480" cy="4175485"/>
          </a:xfrm>
        </p:spPr>
        <p:txBody>
          <a:bodyPr>
            <a:normAutofit/>
          </a:bodyPr>
          <a:lstStyle/>
          <a:p>
            <a:pPr algn="just">
              <a:lnSpc>
                <a:spcPct val="150000"/>
              </a:lnSpc>
              <a:buClr>
                <a:srgbClr val="323232"/>
              </a:buClr>
            </a:pPr>
            <a:r>
              <a:rPr lang="pt-BR" sz="3000" b="0" i="0" dirty="0">
                <a:solidFill>
                  <a:schemeClr val="tx2"/>
                </a:solidFill>
                <a:latin typeface="Times New Roman"/>
              </a:rPr>
              <a:t>É um sistema que está sendo desenvolvido para os fisioterapeutas do posto de saúde, da cidade de Pontal do Paraná.</a:t>
            </a:r>
          </a:p>
          <a:p>
            <a:pPr algn="just">
              <a:lnSpc>
                <a:spcPct val="150000"/>
              </a:lnSpc>
              <a:buClr>
                <a:srgbClr val="323232"/>
              </a:buClr>
            </a:pPr>
            <a:r>
              <a:rPr lang="pt-BR" sz="3000" dirty="0">
                <a:solidFill>
                  <a:schemeClr val="tx2"/>
                </a:solidFill>
                <a:latin typeface="Times New Roman"/>
              </a:rPr>
              <a:t>Tem como finalidade, auxiliar os fisioterapeutas.</a:t>
            </a:r>
            <a:endParaRPr lang="pt-BR" sz="3000" b="0" i="0" dirty="0">
              <a:solidFill>
                <a:schemeClr val="tx2"/>
              </a:solidFill>
              <a:latin typeface="Times New Roman"/>
            </a:endParaRPr>
          </a:p>
        </p:txBody>
      </p:sp>
    </p:spTree>
    <p:extLst>
      <p:ext uri="{BB962C8B-B14F-4D97-AF65-F5344CB8AC3E}">
        <p14:creationId xmlns:p14="http://schemas.microsoft.com/office/powerpoint/2010/main" val="405482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839129" y="0"/>
            <a:ext cx="4642835" cy="733676"/>
          </a:xfrm>
        </p:spPr>
        <p:txBody>
          <a:bodyPr>
            <a:normAutofit fontScale="90000"/>
          </a:bodyPr>
          <a:lstStyle/>
          <a:p>
            <a:r>
              <a:rPr lang="pt-BR" dirty="0" smtClean="0"/>
              <a:t>Tela Cadastro Responsável</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21" y="733676"/>
            <a:ext cx="11007453" cy="6124324"/>
          </a:xfrm>
          <a:prstGeom prst="rect">
            <a:avLst/>
          </a:prstGeom>
        </p:spPr>
      </p:pic>
    </p:spTree>
    <p:extLst>
      <p:ext uri="{BB962C8B-B14F-4D97-AF65-F5344CB8AC3E}">
        <p14:creationId xmlns:p14="http://schemas.microsoft.com/office/powerpoint/2010/main" val="26334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895859" y="0"/>
            <a:ext cx="4400282" cy="733676"/>
          </a:xfrm>
        </p:spPr>
        <p:txBody>
          <a:bodyPr>
            <a:normAutofit/>
          </a:bodyPr>
          <a:lstStyle/>
          <a:p>
            <a:r>
              <a:rPr lang="pt-BR" dirty="0" smtClean="0"/>
              <a:t>Tela Lista de Pacientes </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776"/>
            <a:ext cx="12192000" cy="5962120"/>
          </a:xfrm>
          <a:prstGeom prst="rect">
            <a:avLst/>
          </a:prstGeom>
        </p:spPr>
      </p:pic>
    </p:spTree>
    <p:extLst>
      <p:ext uri="{BB962C8B-B14F-4D97-AF65-F5344CB8AC3E}">
        <p14:creationId xmlns:p14="http://schemas.microsoft.com/office/powerpoint/2010/main" val="295692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REFERÊNCIAS</a:t>
            </a:r>
          </a:p>
        </p:txBody>
      </p:sp>
      <p:sp>
        <p:nvSpPr>
          <p:cNvPr id="3" name="Espaço Reservado para Conteúdo 2"/>
          <p:cNvSpPr>
            <a:spLocks noGrp="1"/>
          </p:cNvSpPr>
          <p:nvPr>
            <p:ph idx="1"/>
          </p:nvPr>
        </p:nvSpPr>
        <p:spPr/>
        <p:txBody>
          <a:bodyPr/>
          <a:lstStyle/>
          <a:p>
            <a:r>
              <a:rPr lang="pt-BR" dirty="0"/>
              <a:t>SILVA, Maurício S., </a:t>
            </a:r>
            <a:r>
              <a:rPr lang="pt-BR" dirty="0" err="1"/>
              <a:t>Bootstrap</a:t>
            </a:r>
            <a:r>
              <a:rPr lang="pt-BR" dirty="0"/>
              <a:t> 3.3.5:  </a:t>
            </a:r>
            <a:r>
              <a:rPr lang="pt-BR" b="1" dirty="0"/>
              <a:t>Aprenda a usar o framework </a:t>
            </a:r>
            <a:r>
              <a:rPr lang="pt-BR" b="1" dirty="0" err="1"/>
              <a:t>Bootstrap</a:t>
            </a:r>
            <a:r>
              <a:rPr lang="pt-BR" b="1" dirty="0"/>
              <a:t> para criar layouts CSS complexos e responsivo</a:t>
            </a:r>
            <a:r>
              <a:rPr lang="pt-BR" dirty="0"/>
              <a:t>. </a:t>
            </a:r>
            <a:r>
              <a:rPr lang="en-US" dirty="0" err="1"/>
              <a:t>Novatec</a:t>
            </a:r>
            <a:r>
              <a:rPr lang="en-US" dirty="0"/>
              <a:t> 2015</a:t>
            </a:r>
            <a:endParaRPr lang="pt-BR" dirty="0"/>
          </a:p>
          <a:p>
            <a:r>
              <a:rPr lang="en-US" dirty="0"/>
              <a:t>UPTON, David. </a:t>
            </a:r>
            <a:r>
              <a:rPr lang="en-US" b="1" dirty="0" err="1"/>
              <a:t>CodeIgniter</a:t>
            </a:r>
            <a:r>
              <a:rPr lang="en-US" b="1" dirty="0"/>
              <a:t> for Rapid PHP Application Development</a:t>
            </a:r>
            <a:r>
              <a:rPr lang="en-US" dirty="0"/>
              <a:t>. </a:t>
            </a:r>
            <a:r>
              <a:rPr lang="en-US" dirty="0" err="1"/>
              <a:t>Packt</a:t>
            </a:r>
            <a:r>
              <a:rPr lang="en-US" dirty="0"/>
              <a:t> Publishing Ltd, 2007.</a:t>
            </a:r>
            <a:endParaRPr lang="pt-BR" dirty="0"/>
          </a:p>
          <a:p>
            <a:endParaRPr lang="pt-BR" sz="2400" dirty="0"/>
          </a:p>
        </p:txBody>
      </p:sp>
    </p:spTree>
    <p:extLst>
      <p:ext uri="{BB962C8B-B14F-4D97-AF65-F5344CB8AC3E}">
        <p14:creationId xmlns:p14="http://schemas.microsoft.com/office/powerpoint/2010/main" val="105349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2388" y="365125"/>
            <a:ext cx="10214212" cy="1235075"/>
          </a:xfrm>
        </p:spPr>
        <p:txBody>
          <a:bodyPr/>
          <a:lstStyle/>
          <a:p>
            <a:r>
              <a:rPr lang="pt-BR" dirty="0"/>
              <a:t>A ÁREA DE FISIOTERAPIA</a:t>
            </a:r>
          </a:p>
        </p:txBody>
      </p:sp>
      <p:sp>
        <p:nvSpPr>
          <p:cNvPr id="3" name="Espaço Reservado para Conteúdo 2"/>
          <p:cNvSpPr>
            <a:spLocks noGrp="1"/>
          </p:cNvSpPr>
          <p:nvPr>
            <p:ph idx="1"/>
          </p:nvPr>
        </p:nvSpPr>
        <p:spPr>
          <a:xfrm>
            <a:off x="928047" y="1943100"/>
            <a:ext cx="10686197" cy="4229100"/>
          </a:xfrm>
        </p:spPr>
        <p:txBody>
          <a:bodyPr/>
          <a:lstStyle/>
          <a:p>
            <a:pPr algn="just">
              <a:lnSpc>
                <a:spcPct val="110000"/>
              </a:lnSpc>
              <a:buClr>
                <a:srgbClr val="323232"/>
              </a:buClr>
            </a:pPr>
            <a:r>
              <a:rPr lang="pt-BR" sz="3000" dirty="0">
                <a:solidFill>
                  <a:schemeClr val="tx2"/>
                </a:solidFill>
              </a:rPr>
              <a:t>A fisioterapia tem como finalidade reservar, manter e desenvolver órgãos e sistemas do corpo humano, tanto como de crianças, como de adultos e idosos. </a:t>
            </a:r>
          </a:p>
          <a:p>
            <a:pPr algn="just">
              <a:lnSpc>
                <a:spcPct val="110000"/>
              </a:lnSpc>
              <a:buClr>
                <a:srgbClr val="323232"/>
              </a:buClr>
            </a:pPr>
            <a:r>
              <a:rPr lang="pt-BR" sz="3000" dirty="0">
                <a:solidFill>
                  <a:schemeClr val="tx2"/>
                </a:solidFill>
              </a:rPr>
              <a:t>Dentro da fisioterapia existe a Pediatria, que intervém em crianças. </a:t>
            </a:r>
          </a:p>
          <a:p>
            <a:endParaRPr lang="pt-BR" dirty="0"/>
          </a:p>
        </p:txBody>
      </p:sp>
      <p:pic>
        <p:nvPicPr>
          <p:cNvPr id="4" name="Picture 2" descr="http://seeklogo.com/images/S/Simbolo_Fisioterapia-logo-550714CA05-seeklogo.co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126" y="4590152"/>
            <a:ext cx="1848165" cy="216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1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0006" y="365125"/>
            <a:ext cx="10046594" cy="1235075"/>
          </a:xfrm>
        </p:spPr>
        <p:txBody>
          <a:bodyPr/>
          <a:lstStyle/>
          <a:p>
            <a:r>
              <a:rPr lang="pt-BR" dirty="0"/>
              <a:t>O DMN</a:t>
            </a:r>
          </a:p>
        </p:txBody>
      </p:sp>
      <p:sp>
        <p:nvSpPr>
          <p:cNvPr id="3" name="Espaço Reservado para Conteúdo 2"/>
          <p:cNvSpPr>
            <a:spLocks noGrp="1"/>
          </p:cNvSpPr>
          <p:nvPr>
            <p:ph idx="1"/>
          </p:nvPr>
        </p:nvSpPr>
        <p:spPr>
          <a:xfrm>
            <a:off x="850006" y="1943100"/>
            <a:ext cx="10663706" cy="4229100"/>
          </a:xfrm>
        </p:spPr>
        <p:txBody>
          <a:bodyPr/>
          <a:lstStyle/>
          <a:p>
            <a:r>
              <a:rPr lang="pt-BR" sz="3000" dirty="0">
                <a:solidFill>
                  <a:schemeClr val="tx2"/>
                </a:solidFill>
              </a:rPr>
              <a:t>O desenvolvimento motor normal (DMN) na infância possibilita a criança um amplo domínio do seu corpo em diferentes posturas e ajuda na aquisição de diversas habilidades motoras. </a:t>
            </a:r>
          </a:p>
          <a:p>
            <a:endParaRPr lang="pt-BR" dirty="0"/>
          </a:p>
        </p:txBody>
      </p:sp>
      <p:pic>
        <p:nvPicPr>
          <p:cNvPr id="1026" name="Picture 2" descr="http://www.casainfancia.com.br/pediatria/wp-content/uploads/2011/06/desenvolvimen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869" y="4057650"/>
            <a:ext cx="4030059" cy="192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1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7104" y="365125"/>
            <a:ext cx="10009496" cy="1235075"/>
          </a:xfrm>
        </p:spPr>
        <p:txBody>
          <a:bodyPr/>
          <a:lstStyle/>
          <a:p>
            <a:r>
              <a:rPr lang="pt-BR" dirty="0"/>
              <a:t>O POSTO DE SAÚDE</a:t>
            </a:r>
          </a:p>
        </p:txBody>
      </p:sp>
      <p:sp>
        <p:nvSpPr>
          <p:cNvPr id="3" name="Espaço Reservado para Conteúdo 2"/>
          <p:cNvSpPr>
            <a:spLocks noGrp="1"/>
          </p:cNvSpPr>
          <p:nvPr>
            <p:ph idx="1"/>
          </p:nvPr>
        </p:nvSpPr>
        <p:spPr>
          <a:xfrm>
            <a:off x="887104" y="1835150"/>
            <a:ext cx="9853921" cy="4229100"/>
          </a:xfrm>
        </p:spPr>
        <p:txBody>
          <a:bodyPr/>
          <a:lstStyle/>
          <a:p>
            <a:r>
              <a:rPr lang="pt-BR" sz="3000" dirty="0">
                <a:solidFill>
                  <a:schemeClr val="tx2"/>
                </a:solidFill>
              </a:rPr>
              <a:t>Dados geridos e coletados de forma manual. </a:t>
            </a:r>
          </a:p>
          <a:p>
            <a:r>
              <a:rPr lang="pt-BR" sz="3000" dirty="0">
                <a:solidFill>
                  <a:schemeClr val="tx2"/>
                </a:solidFill>
              </a:rPr>
              <a:t>Armazenamento em planilhas.</a:t>
            </a:r>
          </a:p>
          <a:p>
            <a:endParaRPr lang="pt-BR" dirty="0"/>
          </a:p>
        </p:txBody>
      </p:sp>
      <p:pic>
        <p:nvPicPr>
          <p:cNvPr id="1026" name="Picture 2" descr="http://sorabisco.files.wordpress.com/2011/06/escreven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385" y="3479129"/>
            <a:ext cx="3901615" cy="3512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76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365125"/>
            <a:ext cx="9982200" cy="1235075"/>
          </a:xfrm>
        </p:spPr>
        <p:txBody>
          <a:bodyPr/>
          <a:lstStyle/>
          <a:p>
            <a:r>
              <a:rPr lang="pt-BR" dirty="0"/>
              <a:t>O PROBLEMA</a:t>
            </a:r>
          </a:p>
        </p:txBody>
      </p:sp>
      <p:sp>
        <p:nvSpPr>
          <p:cNvPr id="3" name="Espaço Reservado para Conteúdo 2"/>
          <p:cNvSpPr>
            <a:spLocks noGrp="1"/>
          </p:cNvSpPr>
          <p:nvPr>
            <p:ph idx="1"/>
          </p:nvPr>
        </p:nvSpPr>
        <p:spPr>
          <a:xfrm>
            <a:off x="914400" y="1943100"/>
            <a:ext cx="9982200" cy="4229100"/>
          </a:xfrm>
        </p:spPr>
        <p:txBody>
          <a:bodyPr/>
          <a:lstStyle/>
          <a:p>
            <a:r>
              <a:rPr lang="pt-BR" sz="3000" dirty="0">
                <a:solidFill>
                  <a:schemeClr val="tx2"/>
                </a:solidFill>
              </a:rPr>
              <a:t>Extravio de dados;</a:t>
            </a:r>
          </a:p>
          <a:p>
            <a:r>
              <a:rPr lang="pt-BR" sz="3000" dirty="0">
                <a:solidFill>
                  <a:schemeClr val="tx2"/>
                </a:solidFill>
              </a:rPr>
              <a:t>Duplicação de dados;</a:t>
            </a:r>
          </a:p>
          <a:p>
            <a:r>
              <a:rPr lang="pt-BR" sz="3000" dirty="0">
                <a:solidFill>
                  <a:schemeClr val="tx2"/>
                </a:solidFill>
              </a:rPr>
              <a:t>Demanda de tempo e atenção no preenchimento de planilhas;</a:t>
            </a:r>
          </a:p>
          <a:p>
            <a:r>
              <a:rPr lang="pt-BR" sz="3000" dirty="0">
                <a:solidFill>
                  <a:schemeClr val="tx2"/>
                </a:solidFill>
              </a:rPr>
              <a:t>Demora na geração do relatório;</a:t>
            </a:r>
          </a:p>
          <a:p>
            <a:r>
              <a:rPr lang="pt-BR" sz="3000" dirty="0">
                <a:solidFill>
                  <a:schemeClr val="tx2"/>
                </a:solidFill>
              </a:rPr>
              <a:t>Prejudica pesquisas futuras.</a:t>
            </a:r>
          </a:p>
          <a:p>
            <a:pPr marL="0" indent="0">
              <a:buNone/>
            </a:pPr>
            <a:endParaRPr lang="pt-BR" dirty="0"/>
          </a:p>
        </p:txBody>
      </p:sp>
    </p:spTree>
    <p:extLst>
      <p:ext uri="{BB962C8B-B14F-4D97-AF65-F5344CB8AC3E}">
        <p14:creationId xmlns:p14="http://schemas.microsoft.com/office/powerpoint/2010/main" val="2408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2513" y="365125"/>
            <a:ext cx="10064087" cy="1235075"/>
          </a:xfrm>
        </p:spPr>
        <p:txBody>
          <a:bodyPr/>
          <a:lstStyle/>
          <a:p>
            <a:r>
              <a:rPr lang="pt-BR" dirty="0"/>
              <a:t>O SISTEMA</a:t>
            </a:r>
          </a:p>
        </p:txBody>
      </p:sp>
      <p:sp>
        <p:nvSpPr>
          <p:cNvPr id="3" name="Espaço Reservado para Conteúdo 2"/>
          <p:cNvSpPr>
            <a:spLocks noGrp="1"/>
          </p:cNvSpPr>
          <p:nvPr>
            <p:ph idx="1"/>
          </p:nvPr>
        </p:nvSpPr>
        <p:spPr>
          <a:xfrm>
            <a:off x="832513" y="2014330"/>
            <a:ext cx="10064087" cy="4157870"/>
          </a:xfrm>
        </p:spPr>
        <p:txBody>
          <a:bodyPr>
            <a:normAutofit/>
          </a:bodyPr>
          <a:lstStyle/>
          <a:p>
            <a:r>
              <a:rPr lang="pt-BR" sz="3000" dirty="0">
                <a:solidFill>
                  <a:schemeClr val="tx2"/>
                </a:solidFill>
              </a:rPr>
              <a:t>Sistema de desenvolvimento voluntário;</a:t>
            </a:r>
          </a:p>
          <a:p>
            <a:r>
              <a:rPr lang="pt-BR" sz="3000" dirty="0">
                <a:solidFill>
                  <a:schemeClr val="tx2"/>
                </a:solidFill>
              </a:rPr>
              <a:t>Sistema autônomo, ou seja, não estará vinculado a outros sistemas. </a:t>
            </a:r>
          </a:p>
          <a:p>
            <a:r>
              <a:rPr lang="pt-BR" sz="3000" dirty="0">
                <a:solidFill>
                  <a:schemeClr val="tx2"/>
                </a:solidFill>
              </a:rPr>
              <a:t>Possuirá controle de permissões;</a:t>
            </a:r>
          </a:p>
          <a:p>
            <a:r>
              <a:rPr lang="pt-BR" sz="3000" dirty="0">
                <a:solidFill>
                  <a:schemeClr val="tx2"/>
                </a:solidFill>
              </a:rPr>
              <a:t>Uma plataforma de banco de dados; </a:t>
            </a:r>
          </a:p>
          <a:p>
            <a:r>
              <a:rPr lang="pt-BR" sz="3000" dirty="0">
                <a:solidFill>
                  <a:schemeClr val="tx2"/>
                </a:solidFill>
              </a:rPr>
              <a:t>Interface intuitiva. </a:t>
            </a:r>
          </a:p>
          <a:p>
            <a:endParaRPr lang="pt-BR" sz="2400"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6200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8048" y="365125"/>
            <a:ext cx="9968552" cy="1235075"/>
          </a:xfrm>
        </p:spPr>
        <p:txBody>
          <a:bodyPr/>
          <a:lstStyle/>
          <a:p>
            <a:r>
              <a:rPr lang="pt-BR" dirty="0"/>
              <a:t>O SISTEMA</a:t>
            </a:r>
          </a:p>
        </p:txBody>
      </p:sp>
      <p:sp>
        <p:nvSpPr>
          <p:cNvPr id="3" name="Espaço Reservado para Conteúdo 2"/>
          <p:cNvSpPr>
            <a:spLocks noGrp="1"/>
          </p:cNvSpPr>
          <p:nvPr>
            <p:ph idx="1"/>
          </p:nvPr>
        </p:nvSpPr>
        <p:spPr>
          <a:xfrm>
            <a:off x="928048" y="1777285"/>
            <a:ext cx="10604310" cy="4394915"/>
          </a:xfrm>
        </p:spPr>
        <p:txBody>
          <a:bodyPr>
            <a:normAutofit fontScale="92500" lnSpcReduction="10000"/>
          </a:bodyPr>
          <a:lstStyle/>
          <a:p>
            <a:r>
              <a:rPr lang="pt-BR" sz="3000" dirty="0">
                <a:solidFill>
                  <a:schemeClr val="tx2"/>
                </a:solidFill>
              </a:rPr>
              <a:t>Utiliza-se:</a:t>
            </a:r>
          </a:p>
          <a:p>
            <a:r>
              <a:rPr lang="pt-BR" sz="3000" dirty="0">
                <a:solidFill>
                  <a:schemeClr val="tx2"/>
                </a:solidFill>
              </a:rPr>
              <a:t>SGBD, MySQL;</a:t>
            </a:r>
          </a:p>
          <a:p>
            <a:r>
              <a:rPr lang="pt-BR" sz="3000" dirty="0">
                <a:solidFill>
                  <a:schemeClr val="tx2"/>
                </a:solidFill>
              </a:rPr>
              <a:t>Para programação </a:t>
            </a:r>
            <a:r>
              <a:rPr lang="pt-BR" sz="3000" dirty="0" err="1">
                <a:solidFill>
                  <a:schemeClr val="tx2"/>
                </a:solidFill>
              </a:rPr>
              <a:t>netBeans</a:t>
            </a:r>
            <a:r>
              <a:rPr lang="pt-BR" sz="3000" dirty="0">
                <a:solidFill>
                  <a:schemeClr val="tx2"/>
                </a:solidFill>
              </a:rPr>
              <a:t>;</a:t>
            </a:r>
          </a:p>
          <a:p>
            <a:r>
              <a:rPr lang="pt-BR" sz="3000" dirty="0">
                <a:solidFill>
                  <a:schemeClr val="tx2"/>
                </a:solidFill>
              </a:rPr>
              <a:t> Os frameworks: </a:t>
            </a:r>
          </a:p>
          <a:p>
            <a:r>
              <a:rPr lang="pt-BR" sz="3000" dirty="0" err="1">
                <a:solidFill>
                  <a:schemeClr val="tx2"/>
                </a:solidFill>
              </a:rPr>
              <a:t>CodeIgniter</a:t>
            </a:r>
            <a:r>
              <a:rPr lang="pt-BR" sz="3000" dirty="0">
                <a:solidFill>
                  <a:schemeClr val="tx2"/>
                </a:solidFill>
              </a:rPr>
              <a:t>, que minimiza a quantidade de códigos, tendo em sua estrutura uma porção de finalidades, com interface simples e acesso logico a estas funções (UPTON, 2007). </a:t>
            </a:r>
          </a:p>
          <a:p>
            <a:r>
              <a:rPr lang="pt-BR" sz="3000" dirty="0" err="1">
                <a:solidFill>
                  <a:schemeClr val="tx2"/>
                </a:solidFill>
              </a:rPr>
              <a:t>Bootstrap</a:t>
            </a:r>
            <a:r>
              <a:rPr lang="pt-BR" sz="3000" dirty="0">
                <a:solidFill>
                  <a:schemeClr val="tx2"/>
                </a:solidFill>
              </a:rPr>
              <a:t>, que utiliza como coração o CSS, que gera folhas de estilos e oferece muita flexibilidade e poder (SILVA, 2015).</a:t>
            </a:r>
          </a:p>
          <a:p>
            <a:endParaRPr lang="pt-BR" sz="2400" dirty="0"/>
          </a:p>
        </p:txBody>
      </p:sp>
    </p:spTree>
    <p:extLst>
      <p:ext uri="{BB962C8B-B14F-4D97-AF65-F5344CB8AC3E}">
        <p14:creationId xmlns:p14="http://schemas.microsoft.com/office/powerpoint/2010/main" val="258899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8866" y="365125"/>
            <a:ext cx="10077734" cy="1235075"/>
          </a:xfrm>
        </p:spPr>
        <p:txBody>
          <a:bodyPr/>
          <a:lstStyle/>
          <a:p>
            <a:r>
              <a:rPr lang="pt-BR" dirty="0"/>
              <a:t>BENEFÍCIOS DO SISTEMA</a:t>
            </a:r>
          </a:p>
        </p:txBody>
      </p:sp>
      <p:sp>
        <p:nvSpPr>
          <p:cNvPr id="3" name="Espaço Reservado para Conteúdo 2"/>
          <p:cNvSpPr>
            <a:spLocks noGrp="1"/>
          </p:cNvSpPr>
          <p:nvPr>
            <p:ph idx="1"/>
          </p:nvPr>
        </p:nvSpPr>
        <p:spPr>
          <a:xfrm>
            <a:off x="818866" y="1943100"/>
            <a:ext cx="10077734" cy="4229100"/>
          </a:xfrm>
        </p:spPr>
        <p:txBody>
          <a:bodyPr>
            <a:normAutofit/>
          </a:bodyPr>
          <a:lstStyle/>
          <a:p>
            <a:r>
              <a:rPr lang="pt-BR" sz="3000" dirty="0">
                <a:solidFill>
                  <a:schemeClr val="tx2"/>
                </a:solidFill>
              </a:rPr>
              <a:t>Melhor acompanhamento do desenvolvimento dos pacientes;</a:t>
            </a:r>
          </a:p>
          <a:p>
            <a:r>
              <a:rPr lang="pt-BR" sz="3000" dirty="0">
                <a:solidFill>
                  <a:schemeClr val="tx2"/>
                </a:solidFill>
              </a:rPr>
              <a:t>Agilidade na geração de relatórios;</a:t>
            </a:r>
          </a:p>
          <a:p>
            <a:r>
              <a:rPr lang="pt-BR" sz="3000" dirty="0">
                <a:solidFill>
                  <a:schemeClr val="tx2"/>
                </a:solidFill>
              </a:rPr>
              <a:t>Maior segurança e gerenciamento de dados.</a:t>
            </a:r>
          </a:p>
        </p:txBody>
      </p:sp>
    </p:spTree>
    <p:extLst>
      <p:ext uri="{BB962C8B-B14F-4D97-AF65-F5344CB8AC3E}">
        <p14:creationId xmlns:p14="http://schemas.microsoft.com/office/powerpoint/2010/main" val="21894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inkFloralBrocade_16x9_TP103417392">
  <a:themeElements>
    <a:clrScheme name="PinkFloralBrocade">
      <a:dk1>
        <a:srgbClr val="323232"/>
      </a:dk1>
      <a:lt1>
        <a:sysClr val="window" lastClr="FFFFFF"/>
      </a:lt1>
      <a:dk2>
        <a:srgbClr val="000000"/>
      </a:dk2>
      <a:lt2>
        <a:srgbClr val="E8E3E7"/>
      </a:lt2>
      <a:accent1>
        <a:srgbClr val="852367"/>
      </a:accent1>
      <a:accent2>
        <a:srgbClr val="079097"/>
      </a:accent2>
      <a:accent3>
        <a:srgbClr val="D54658"/>
      </a:accent3>
      <a:accent4>
        <a:srgbClr val="EA8B4A"/>
      </a:accent4>
      <a:accent5>
        <a:srgbClr val="E3BB49"/>
      </a:accent5>
      <a:accent6>
        <a:srgbClr val="79AD5F"/>
      </a:accent6>
      <a:hlink>
        <a:srgbClr val="079097"/>
      </a:hlink>
      <a:folHlink>
        <a:srgbClr val="808080"/>
      </a:folHlink>
    </a:clrScheme>
    <a:fontScheme name="Times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kFloralBrocade_16x9_TP103417392.potx" id="{D72EFDCC-EC85-4255-93C5-C89BC2E06E75}" vid="{6E8A2E71-B852-4563-B49F-16D216D83C97}"/>
    </a:ext>
  </a:extLst>
</a:theme>
</file>

<file path=ppt/theme/theme2.xml><?xml version="1.0" encoding="utf-8"?>
<a:theme xmlns:a="http://schemas.openxmlformats.org/drawingml/2006/main" name="Office Theme">
  <a:themeElements>
    <a:clrScheme name="PinkFloralBrocade">
      <a:dk1>
        <a:srgbClr val="323232"/>
      </a:dk1>
      <a:lt1>
        <a:sysClr val="window" lastClr="FFFFFF"/>
      </a:lt1>
      <a:dk2>
        <a:srgbClr val="000000"/>
      </a:dk2>
      <a:lt2>
        <a:srgbClr val="E8E3E7"/>
      </a:lt2>
      <a:accent1>
        <a:srgbClr val="852367"/>
      </a:accent1>
      <a:accent2>
        <a:srgbClr val="079097"/>
      </a:accent2>
      <a:accent3>
        <a:srgbClr val="D54658"/>
      </a:accent3>
      <a:accent4>
        <a:srgbClr val="EA8B4A"/>
      </a:accent4>
      <a:accent5>
        <a:srgbClr val="E3BB49"/>
      </a:accent5>
      <a:accent6>
        <a:srgbClr val="79AD5F"/>
      </a:accent6>
      <a:hlink>
        <a:srgbClr val="079097"/>
      </a:hlink>
      <a:folHlink>
        <a:srgbClr val="808080"/>
      </a:folHlink>
    </a:clrScheme>
    <a:fontScheme name="PinkFloralBrocad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inkFloralBrocade">
      <a:dk1>
        <a:srgbClr val="323232"/>
      </a:dk1>
      <a:lt1>
        <a:sysClr val="window" lastClr="FFFFFF"/>
      </a:lt1>
      <a:dk2>
        <a:srgbClr val="000000"/>
      </a:dk2>
      <a:lt2>
        <a:srgbClr val="E8E3E7"/>
      </a:lt2>
      <a:accent1>
        <a:srgbClr val="852367"/>
      </a:accent1>
      <a:accent2>
        <a:srgbClr val="079097"/>
      </a:accent2>
      <a:accent3>
        <a:srgbClr val="D54658"/>
      </a:accent3>
      <a:accent4>
        <a:srgbClr val="EA8B4A"/>
      </a:accent4>
      <a:accent5>
        <a:srgbClr val="E3BB49"/>
      </a:accent5>
      <a:accent6>
        <a:srgbClr val="79AD5F"/>
      </a:accent6>
      <a:hlink>
        <a:srgbClr val="079097"/>
      </a:hlink>
      <a:folHlink>
        <a:srgbClr val="808080"/>
      </a:folHlink>
    </a:clrScheme>
    <a:fontScheme name="PinkFloralBrocad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C30D95C-3EF8-44E8-B33B-528BD41806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com design em brocado floral roxo</Template>
  <TotalTime>0</TotalTime>
  <Words>385</Words>
  <Application>Microsoft Office PowerPoint</Application>
  <PresentationFormat>Widescreen</PresentationFormat>
  <Paragraphs>54</Paragraphs>
  <Slides>22</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22</vt:i4>
      </vt:variant>
    </vt:vector>
  </HeadingPairs>
  <TitlesOfParts>
    <vt:vector size="25" baseType="lpstr">
      <vt:lpstr>Arial</vt:lpstr>
      <vt:lpstr>Times New Roman</vt:lpstr>
      <vt:lpstr>PinkFloralBrocade_16x9_TP103417392</vt:lpstr>
      <vt:lpstr>CIAF – Sistema de Controle de Informações  na Área da Fisioterapia</vt:lpstr>
      <vt:lpstr>INTRODUÇÃO</vt:lpstr>
      <vt:lpstr>A ÁREA DE FISIOTERAPIA</vt:lpstr>
      <vt:lpstr>O DMN</vt:lpstr>
      <vt:lpstr>O POSTO DE SAÚDE</vt:lpstr>
      <vt:lpstr>O PROBLEMA</vt:lpstr>
      <vt:lpstr>O SISTEMA</vt:lpstr>
      <vt:lpstr>O SISTEMA</vt:lpstr>
      <vt:lpstr>BENEFÍCIOS DO SISTEMA</vt:lpstr>
      <vt:lpstr>DIFERENCIAL</vt:lpstr>
      <vt:lpstr>Modelagem do Sistema</vt:lpstr>
      <vt:lpstr>Caso de Uso</vt:lpstr>
      <vt:lpstr>Diagrama de Classe</vt:lpstr>
      <vt:lpstr>Modelo Relacional</vt:lpstr>
      <vt:lpstr>Tela do sistema</vt:lpstr>
      <vt:lpstr>Tela Login</vt:lpstr>
      <vt:lpstr>Tela Inicial após Logado</vt:lpstr>
      <vt:lpstr>Tela Menu ADM</vt:lpstr>
      <vt:lpstr>Tela Cadastro Paciente</vt:lpstr>
      <vt:lpstr>Tela Cadastro Responsável</vt:lpstr>
      <vt:lpstr>Tela Lista de Pacientes </vt:lpstr>
      <vt:lpstr>REFERÊNCIAS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2016-06-29T22:54:25Z</dcterms:created>
  <dcterms:modified xsi:type="dcterms:W3CDTF">2016-08-31T15:20:13Z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TC034173939991</vt:lpwstr>
  </property>
</Properties>
</file>